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Medium"/>
      <p:regular r:id="rId17"/>
    </p:embeddedFont>
    <p:embeddedFont>
      <p:font typeface="Roboto Medium"/>
      <p:regular r:id="rId18"/>
    </p:embeddedFont>
    <p:embeddedFont>
      <p:font typeface="Roboto Medium"/>
      <p:regular r:id="rId19"/>
    </p:embeddedFont>
    <p:embeddedFont>
      <p:font typeface="Roboto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🚀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Advancing Loan Applications: A Digital Transformation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Modernising the loan application process with an intuitive, secure, and highly scalable digital platform, designed to significantly accelerate processing times and enhance administrative efficiency.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80367"/>
            <a:ext cx="62492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Conclusion &amp; Next Steps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82935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000018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3452455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314277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A6ED8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5761" y="3312914"/>
            <a:ext cx="272177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40499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Project Success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4540329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effectively addresses the need for a modern, secure, and user-centric loan application process.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3482935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000018">
              <a:alpha val="95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5216962" y="3452455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11" name="Shape 8"/>
          <p:cNvSpPr/>
          <p:nvPr/>
        </p:nvSpPr>
        <p:spPr>
          <a:xfrm>
            <a:off x="6974860" y="314277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A6ED8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933" y="3312914"/>
            <a:ext cx="272177" cy="34016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74256" y="40499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5474256" y="4540329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Potential for integrating AI-driven credit assessment and expanded loan product offerings.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640133" y="3482935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000018">
              <a:alpha val="95000"/>
            </a:srgbClr>
          </a:solidFill>
          <a:ln/>
        </p:spPr>
      </p:sp>
      <p:sp>
        <p:nvSpPr>
          <p:cNvPr id="16" name="Shape 12"/>
          <p:cNvSpPr/>
          <p:nvPr/>
        </p:nvSpPr>
        <p:spPr>
          <a:xfrm>
            <a:off x="9640133" y="3452455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17" name="Shape 13"/>
          <p:cNvSpPr/>
          <p:nvPr/>
        </p:nvSpPr>
        <p:spPr>
          <a:xfrm>
            <a:off x="11398032" y="314277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A6ED8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2105" y="3312914"/>
            <a:ext cx="272177" cy="340162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97427" y="40499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Collaboration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9897427" y="4540329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Continued collaboration with stakeholders to gather feedback and refine the platform.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867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649147"/>
            <a:ext cx="4196358" cy="2093714"/>
          </a:xfrm>
          <a:prstGeom prst="roundRect">
            <a:avLst>
              <a:gd name="adj" fmla="val 4550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51084" y="3906441"/>
            <a:ext cx="35842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Seamless Digital Experience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51084" y="4396859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provide customers with an intuitive online platform for Home, Personal, and Car loan applications.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649147"/>
            <a:ext cx="4196358" cy="2093714"/>
          </a:xfrm>
          <a:prstGeom prst="roundRect">
            <a:avLst>
              <a:gd name="adj" fmla="val 4550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74256" y="3906441"/>
            <a:ext cx="30039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Accelerated Processing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74256" y="4396859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significantly reduce loan processing times through automation and digital workflows.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649147"/>
            <a:ext cx="4196358" cy="2093714"/>
          </a:xfrm>
          <a:prstGeom prst="roundRect">
            <a:avLst>
              <a:gd name="adj" fmla="val 4550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97427" y="3906441"/>
            <a:ext cx="30291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Enhanced Transparency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97427" y="4396859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offer real-time application status tracking for customers and efficient admin management.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5226"/>
            <a:ext cx="73173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Core Features for Customers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017633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57720" y="2208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Secure Access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757720" y="2699385"/>
            <a:ext cx="541567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Effortless customer registration and secure login process.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2017633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420814" y="2208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Loan Selection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420814" y="2699385"/>
            <a:ext cx="541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Options to select Home, Car, or Personal loan types.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992166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57720" y="41834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EMI Calculator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757720" y="4673918"/>
            <a:ext cx="541567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Integrated EMI calculator for financial planning and informed decisions.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3992166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420814" y="41834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Eligibility Check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420814" y="4673918"/>
            <a:ext cx="541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Automated eligibility assessment based on age, income, and credit score.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966698"/>
            <a:ext cx="680442" cy="68044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57720" y="6158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Document Upload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1757720" y="6648450"/>
            <a:ext cx="541567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Streamlined KYC and income document submission.</a:t>
            </a:r>
            <a:endParaRPr lang="en-US" sz="17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5966698"/>
            <a:ext cx="680442" cy="680442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420814" y="6158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Status &amp; Alerts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8420814" y="6648450"/>
            <a:ext cx="541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application status tracking and email/SMS notifications.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7245906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Streamlined Admin Capabilities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dashboard for all loan applications.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108121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Efficient document filtering and verification.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251019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Single-click approval or rejection of applications.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2912269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Automated notification triggers for all updates.</a:t>
            </a:r>
            <a:endParaRPr lang="en-US" sz="16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9684"/>
            <a:ext cx="92513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User Journey: Customer Perspective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42091"/>
            <a:ext cx="6436400" cy="680442"/>
          </a:xfrm>
          <a:prstGeom prst="roundRect">
            <a:avLst>
              <a:gd name="adj" fmla="val 48002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841909" y="256960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020604" y="33493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Digital Application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0604" y="3839766"/>
            <a:ext cx="59827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Apply for various loan types from anywhere, anytime.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00211" y="2442091"/>
            <a:ext cx="6436400" cy="680442"/>
          </a:xfrm>
          <a:prstGeom prst="roundRect">
            <a:avLst>
              <a:gd name="adj" fmla="val 48002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0448330" y="256960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627025" y="33493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Secure Uploads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627025" y="3839766"/>
            <a:ext cx="59827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Upload necessary documents with robust security measures.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962406"/>
            <a:ext cx="6436400" cy="680442"/>
          </a:xfrm>
          <a:prstGeom prst="roundRect">
            <a:avLst>
              <a:gd name="adj" fmla="val 48002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3841909" y="508992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20604" y="58696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Real-time Updates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20604" y="6360081"/>
            <a:ext cx="59827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Track application status and receive instant notifications.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00211" y="4962406"/>
            <a:ext cx="6436400" cy="680442"/>
          </a:xfrm>
          <a:prstGeom prst="roundRect">
            <a:avLst>
              <a:gd name="adj" fmla="val 48002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448330" y="508992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7627025" y="58696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EMI Calculation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627025" y="6360081"/>
            <a:ext cx="59827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Utilise the calculator for transparent repayment planning.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37880"/>
            <a:ext cx="84216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User Journey: Admin Perspective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00288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4343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Manage Applications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3924776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Centralised system to oversee all incoming loan applications.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300288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34343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Verify Documents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42014" y="3924776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Tools to quickly filter and verify submitted customer documents.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877395"/>
            <a:ext cx="6521410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0604" y="60114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Approve/Reject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20604" y="6501884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Streamlined process for making and actioning decisions.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877395"/>
            <a:ext cx="6521410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2014" y="6011466"/>
            <a:ext cx="31039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Automated Notifications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542014" y="6501884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System-triggered alerts to keep customers informed.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518" y="1931075"/>
            <a:ext cx="9201269" cy="635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Wireframe Previews: Customer Interface</a:t>
            </a:r>
            <a:endParaRPr lang="en-US" sz="4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9137" y="3104674"/>
            <a:ext cx="2508290" cy="250829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067" y="3104674"/>
            <a:ext cx="2508290" cy="250829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996" y="3104674"/>
            <a:ext cx="2508290" cy="2508290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1925" y="3104674"/>
            <a:ext cx="2508290" cy="2508290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2854" y="3104674"/>
            <a:ext cx="2508290" cy="2508290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711518" y="5973247"/>
            <a:ext cx="13207365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 mock-ups demonstrating the intuitive user flow from login to application tracking.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826437"/>
            <a:ext cx="82937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Wireframe Preview: Admin Panel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8753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glimpse into the administrative interface, designed for efficiency and oversight.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80443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Tools and Technologies Utilised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ChatGPT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Leveraged for generating detailed documentation and crafting precise user stories, ensuring clarity and comprehensive coverage of system functionalities.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Grok AI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Utilised for structuring and refining complex information, providing intelligent insights for optimal system architecture and process flows.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2025-07-25T10:08:13Z</dcterms:created>
  <dcterms:modified xsi:type="dcterms:W3CDTF">2025-07-25T10:08:13Z</dcterms:modified>
</cp:coreProperties>
</file>